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480CD8-F6FC-4967-A593-6BB929EDADFE}">
  <a:tblStyle styleId="{B1480CD8-F6FC-4967-A593-6BB929EDAD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o2sPLvBkfA&amp;t=47s" TargetMode="External"/><Relationship Id="rId3" Type="http://schemas.openxmlformats.org/officeDocument/2006/relationships/hyperlink" Target="https://www.youtube.com/watch?v=KJDPnP8lnj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nzQWYHHqvIw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shorts/c1vcosZYbTk" TargetMode="External"/><Relationship Id="rId3" Type="http://schemas.openxmlformats.org/officeDocument/2006/relationships/hyperlink" Target="https://www.youtube.com/watch?v=xRaO1mN5EEM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tFSxWhLH318" TargetMode="External"/><Relationship Id="rId3" Type="http://schemas.openxmlformats.org/officeDocument/2006/relationships/hyperlink" Target="https://www.youtube.com/watch?v=B7FOK65iNII" TargetMode="External"/><Relationship Id="rId4" Type="http://schemas.openxmlformats.org/officeDocument/2006/relationships/hyperlink" Target="https://www.youtube.com/watch?v=MMmljYkdr-w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-LjQ5-MdBkk" TargetMode="External"/><Relationship Id="rId3" Type="http://schemas.openxmlformats.org/officeDocument/2006/relationships/hyperlink" Target="https://www.youtube.com/watch?v=CM_LWxh33Z8&amp;t=132s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6pCuhvWBJA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914hYJVmyM&amp;t=231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rEfTxsyfhA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CM_LWxh33Z8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-LT_kJNdrY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rCd2vWsWWrI&amp;t=238s" TargetMode="External"/><Relationship Id="rId3" Type="http://schemas.openxmlformats.org/officeDocument/2006/relationships/hyperlink" Target="https://www.youtube.com/watch?v=ckUeZt39UR8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TvwPybHC5xw&amp;t=251s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1D6Tfpo1RQ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j9dA6E3fJw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li0ciaqJ0m0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1AH_lKDQF8&amp;t=175s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rmCALvfIDlg&amp;t=33s" TargetMode="External"/><Relationship Id="rId3" Type="http://schemas.openxmlformats.org/officeDocument/2006/relationships/hyperlink" Target="https://www.youtube.com/watch?v=I3rSgXl6Vhk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dKMtaKbvYs" TargetMode="External"/><Relationship Id="rId3" Type="http://schemas.openxmlformats.org/officeDocument/2006/relationships/hyperlink" Target="https://www.youtube.com/watch?v=rmCALvfIDlg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Smdh24ugl50" TargetMode="External"/><Relationship Id="rId3" Type="http://schemas.openxmlformats.org/officeDocument/2006/relationships/hyperlink" Target="https://www.youtube.com/watch?v=BubamQm9fWk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kvchpkRio4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FgbbVI_ieQ" TargetMode="External"/><Relationship Id="rId3" Type="http://schemas.openxmlformats.org/officeDocument/2006/relationships/hyperlink" Target="https://www.youtube.com/watch?v=ArRMPPNxpUY" TargetMode="External"/><Relationship Id="rId4" Type="http://schemas.openxmlformats.org/officeDocument/2006/relationships/hyperlink" Target="https://www.youtube.com/watch?v=TTE6cTBrGcA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6Li7ZJefAyg" TargetMode="External"/><Relationship Id="rId3" Type="http://schemas.openxmlformats.org/officeDocument/2006/relationships/hyperlink" Target="https://www.youtube.com/watch?v=W__xph6Pyk4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UAZDfND_dE&amp;t=72s" TargetMode="External"/><Relationship Id="rId3" Type="http://schemas.openxmlformats.org/officeDocument/2006/relationships/hyperlink" Target="https://www.youtube.com/watch?v=e1aBOXlswX4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shorts/4vku_78W5zQ" TargetMode="External"/><Relationship Id="rId3" Type="http://schemas.openxmlformats.org/officeDocument/2006/relationships/hyperlink" Target="https://www.youtube.com/watch?v=1Xhas1dXoNw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kDEq4LN-uI" TargetMode="External"/><Relationship Id="rId3" Type="http://schemas.openxmlformats.org/officeDocument/2006/relationships/hyperlink" Target="https://www.youtube.com/watch?v=DTE8FPgHeE4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yPUH825Bjk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g2psply4no" TargetMode="External"/><Relationship Id="rId3" Type="http://schemas.openxmlformats.org/officeDocument/2006/relationships/hyperlink" Target="https://www.youtube.com/watch?v=HCAYYPvSR0g" TargetMode="External"/><Relationship Id="rId4" Type="http://schemas.openxmlformats.org/officeDocument/2006/relationships/hyperlink" Target="https://www.youtube.com/watch?v=tk8vUP1yewg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AOSG5R17mo0" TargetMode="External"/><Relationship Id="rId3" Type="http://schemas.openxmlformats.org/officeDocument/2006/relationships/hyperlink" Target="https://www.youtube.com/watch?v=d9AxcTIspuk" TargetMode="External"/><Relationship Id="rId4" Type="http://schemas.openxmlformats.org/officeDocument/2006/relationships/hyperlink" Target="https://www.youtube.com/watch?v=R9Pg1ZAnFgg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AF0FMNs5Qqg" TargetMode="External"/><Relationship Id="rId3" Type="http://schemas.openxmlformats.org/officeDocument/2006/relationships/hyperlink" Target="https://www.youtube.com/shorts/lRGnhBbcWhg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PRF3r3zUGqk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8MGGMmXeS6I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waLhSgi7q8" TargetMode="External"/><Relationship Id="rId3" Type="http://schemas.openxmlformats.org/officeDocument/2006/relationships/hyperlink" Target="https://www.youtube.com/watch?v=I3ecbEAtgVQ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shorts/tA7DAMomA2s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z_01tjBwAE" TargetMode="External"/><Relationship Id="rId3" Type="http://schemas.openxmlformats.org/officeDocument/2006/relationships/hyperlink" Target="https://www.youtube.com/watch?v=PUP7U5vTMM0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68SrSkHVFwA" TargetMode="External"/><Relationship Id="rId3" Type="http://schemas.openxmlformats.org/officeDocument/2006/relationships/hyperlink" Target="https://www.youtube.com/watch?v=AQmFMu_Sz4c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3JZlP5qQVtE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sX03guZU91s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lTFsICmDBY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G61DKfKlGY" TargetMode="External"/><Relationship Id="rId3" Type="http://schemas.openxmlformats.org/officeDocument/2006/relationships/hyperlink" Target="https://www.youtube.com/watch?v=NJG-lgmPvYA" TargetMode="External"/><Relationship Id="rId4" Type="http://schemas.openxmlformats.org/officeDocument/2006/relationships/hyperlink" Target="https://www.youtube.com/watch?v=XfNjpHAMy2E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hl680YRT6g" TargetMode="External"/><Relationship Id="rId3" Type="http://schemas.openxmlformats.org/officeDocument/2006/relationships/hyperlink" Target="https://www.youtube.com/watch?v=okHGCz6xxiw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cmkeQ2fYr0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SOu3-cymnY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iMs165tVdw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MvSef2zTFds" TargetMode="External"/><Relationship Id="rId3" Type="http://schemas.openxmlformats.org/officeDocument/2006/relationships/hyperlink" Target="https://www.youtube.com/watch?v=dnwG9lTd4-M" TargetMode="External"/><Relationship Id="rId4" Type="http://schemas.openxmlformats.org/officeDocument/2006/relationships/hyperlink" Target="https://www.youtube.com/watch?v=HbP8HGxrgo8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rQ-M0KEFm9I" TargetMode="External"/><Relationship Id="rId3" Type="http://schemas.openxmlformats.org/officeDocument/2006/relationships/hyperlink" Target="https://www.youtube.com/watch?v=_tcUogFo9yE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1594df9f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c1594df9f8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594df9f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c1594df9f8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1594df9f8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 Cuban F1+R2: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https://www.youtube.com/watch?v=Go2sPLvBkfA&amp;t=47s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Julius Caesar F1+R2: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https://www.youtube.com/watch?v=KJDPnP8lnjE</a:t>
            </a:r>
            <a:r>
              <a:rPr lang="en-GB"/>
              <a:t> </a:t>
            </a:r>
            <a:endParaRPr/>
          </a:p>
        </p:txBody>
      </p:sp>
      <p:sp>
        <p:nvSpPr>
          <p:cNvPr id="265" name="Google Shape;265;g1c1594df9f8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c1594df9f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Bruce Lee I3+L4: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https://www.youtube.com/watch?v=nzQWYHHqvIw</a:t>
            </a:r>
            <a:r>
              <a:rPr lang="en-GB"/>
              <a:t> </a:t>
            </a:r>
            <a:endParaRPr/>
          </a:p>
        </p:txBody>
      </p:sp>
      <p:sp>
        <p:nvSpPr>
          <p:cNvPr id="281" name="Google Shape;281;g1c1594df9f8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1594df9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 Cuban T5: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https://www.youtube.com/shorts/c1vcosZYbTk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 Cuban P6: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https://www.youtube.com/watch?v=xRaO1mN5EEM</a:t>
            </a:r>
            <a:r>
              <a:rPr lang="en-GB"/>
              <a:t> </a:t>
            </a:r>
            <a:endParaRPr/>
          </a:p>
        </p:txBody>
      </p:sp>
      <p:sp>
        <p:nvSpPr>
          <p:cNvPr id="297" name="Google Shape;297;g1c1594df9f8_0_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c1594df9f8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Paris Hilton S7: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https://www.youtube.com/watch?v=tFSxWhLH318</a:t>
            </a:r>
            <a:br>
              <a:rPr lang="en-GB"/>
            </a:br>
            <a:r>
              <a:rPr lang="en-GB"/>
              <a:t>Paris Hilton S7: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https://www.youtube.com/watch?v=B7FOK65iNII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Elvis Presley E8: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https://www.youtube.com/watch?v=MMmljYkdr-w</a:t>
            </a:r>
            <a:r>
              <a:rPr lang="en-GB"/>
              <a:t> </a:t>
            </a:r>
            <a:endParaRPr/>
          </a:p>
        </p:txBody>
      </p:sp>
      <p:sp>
        <p:nvSpPr>
          <p:cNvPr id="313" name="Google Shape;313;g1c1594df9f8_0_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c1594df9f8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Tony Robbins F1&gt;S7: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https://www.youtube.com/watch?v=-LjQ5-MdBkk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Joe Rogan F1&gt;S7: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https://www.youtube.com/watch?v=CM_LWxh33Z8&amp;t=132s</a:t>
            </a:r>
            <a:r>
              <a:rPr lang="en-GB"/>
              <a:t> </a:t>
            </a:r>
            <a:endParaRPr/>
          </a:p>
        </p:txBody>
      </p:sp>
      <p:sp>
        <p:nvSpPr>
          <p:cNvPr id="329" name="Google Shape;329;g1c1594df9f8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1594df9f8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 Cuban F1 -&gt; I3: 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https://www.youtube.com/watch?v=B6pCuhvWBJA</a:t>
            </a:r>
            <a:r>
              <a:rPr lang="en-GB"/>
              <a:t> </a:t>
            </a:r>
            <a:endParaRPr/>
          </a:p>
        </p:txBody>
      </p:sp>
      <p:sp>
        <p:nvSpPr>
          <p:cNvPr id="345" name="Google Shape;345;g1c1594df9f8_0_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1594df9f8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Joe Rogan I3&gt;T5: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https://www.youtube.com/watch?v=H914hYJVmyM&amp;t=231s</a:t>
            </a:r>
            <a:r>
              <a:rPr lang="en-GB"/>
              <a:t> </a:t>
            </a:r>
            <a:endParaRPr/>
          </a:p>
        </p:txBody>
      </p:sp>
      <p:sp>
        <p:nvSpPr>
          <p:cNvPr id="361" name="Google Shape;361;g1c1594df9f8_0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c1594df9f8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c1594df9f8_0_4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1594df9f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c1594df9f8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c1594df9f8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Tony Robbins R2&lt;E8: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https://www.youtube.com/watch?v=hrEfTxsyfhA</a:t>
            </a:r>
            <a:r>
              <a:rPr lang="en-GB"/>
              <a:t> </a:t>
            </a:r>
            <a:endParaRPr/>
          </a:p>
        </p:txBody>
      </p:sp>
      <p:sp>
        <p:nvSpPr>
          <p:cNvPr id="394" name="Google Shape;394;g1c1594df9f8_0_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c1594df9f8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Joe Rogan E8 -&gt; P6: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https://www.youtube.com/watch?v=CM_LWxh33Z8</a:t>
            </a:r>
            <a:r>
              <a:rPr lang="en-GB"/>
              <a:t> </a:t>
            </a:r>
            <a:endParaRPr/>
          </a:p>
        </p:txBody>
      </p:sp>
      <p:sp>
        <p:nvSpPr>
          <p:cNvPr id="410" name="Google Shape;410;g1c1594df9f8_0_5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c1594df9f8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Jacques Chirac L4 -&gt; R2: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https://www.youtube.com/watch?v=Q-LT_kJNdrY</a:t>
            </a:r>
            <a:r>
              <a:rPr lang="en-GB"/>
              <a:t> </a:t>
            </a:r>
            <a:endParaRPr/>
          </a:p>
        </p:txBody>
      </p:sp>
      <p:sp>
        <p:nvSpPr>
          <p:cNvPr id="426" name="Google Shape;426;g1c1594df9f8_0_5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1594df9f8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 Cuban L4&lt;P6: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https://www.youtube.com/watch?v=rCd2vWsWWrI&amp;t=238s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Julius Caesar L4&lt;P6: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https://www.youtube.com/watch?v=ckUeZt39UR8</a:t>
            </a:r>
            <a:r>
              <a:rPr lang="en-GB"/>
              <a:t> </a:t>
            </a:r>
            <a:endParaRPr/>
          </a:p>
        </p:txBody>
      </p:sp>
      <p:sp>
        <p:nvSpPr>
          <p:cNvPr id="442" name="Google Shape;442;g1c1594df9f8_0_5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c1594df9f8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c1594df9f8_0_5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c1594df9f8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Starkey T1+P2: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https://www.youtube.com/watch?v=TvwPybHC5xw&amp;t=251s</a:t>
            </a:r>
            <a:r>
              <a:rPr lang="en-GB"/>
              <a:t> </a:t>
            </a:r>
            <a:endParaRPr/>
          </a:p>
        </p:txBody>
      </p:sp>
      <p:sp>
        <p:nvSpPr>
          <p:cNvPr id="480" name="Google Shape;480;g1c1594df9f8_0_5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c1594df9f8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Starkey S3+E4: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https://www.youtube.com/watch?v=B1D6Tfpo1RQ</a:t>
            </a:r>
            <a:r>
              <a:rPr lang="en-GB"/>
              <a:t> </a:t>
            </a:r>
            <a:endParaRPr/>
          </a:p>
        </p:txBody>
      </p:sp>
      <p:sp>
        <p:nvSpPr>
          <p:cNvPr id="496" name="Google Shape;496;g1c1594df9f8_0_5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c1594df9f8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Starkey F5+R6: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https://www.youtube.com/watch?v=oj9dA6E3fJw</a:t>
            </a:r>
            <a:r>
              <a:rPr lang="en-GB"/>
              <a:t> </a:t>
            </a:r>
            <a:endParaRPr/>
          </a:p>
        </p:txBody>
      </p:sp>
      <p:sp>
        <p:nvSpPr>
          <p:cNvPr id="512" name="Google Shape;512;g1c1594df9f8_0_6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c1594df9f8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Karl Popper I7+P8: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https://www.youtube.com/watch?v=li0ciaqJ0m0</a:t>
            </a:r>
            <a:r>
              <a:rPr lang="en-GB"/>
              <a:t> </a:t>
            </a:r>
            <a:endParaRPr/>
          </a:p>
        </p:txBody>
      </p:sp>
      <p:sp>
        <p:nvSpPr>
          <p:cNvPr id="528" name="Google Shape;528;g1c1594df9f8_0_6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c1594df9f8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Starkey T1&gt;I7: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https://www.youtube.com/watch?v=z1AH_lKDQF8&amp;t=175s</a:t>
            </a:r>
            <a:r>
              <a:rPr lang="en-GB"/>
              <a:t> </a:t>
            </a:r>
            <a:endParaRPr/>
          </a:p>
        </p:txBody>
      </p:sp>
      <p:sp>
        <p:nvSpPr>
          <p:cNvPr id="544" name="Google Shape;544;g1c1594df9f8_0_6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1594df9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c1594df9f8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c1594df9f8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Starkey T1 -&gt; S3: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https://www.youtube.com/watch?v=rmCALvfIDlg&amp;t=33s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Tarl Warwick T1 -&gt; S3: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https://www.youtube.com/watch?v=I3rSgXl6Vhk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c1594df9f8_0_6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c1594df9f8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Henry Kissinger S3&gt;F5: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https://www.youtube.com/watch?v=OdKMtaKbvYs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Starkey S3&gt;F5: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https://www.youtube.com/watch?v=rmCALvfIDlg</a:t>
            </a:r>
            <a:r>
              <a:rPr lang="en-GB"/>
              <a:t> </a:t>
            </a:r>
            <a:endParaRPr/>
          </a:p>
        </p:txBody>
      </p:sp>
      <p:sp>
        <p:nvSpPr>
          <p:cNvPr id="576" name="Google Shape;576;g1c1594df9f8_0_6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c1594df9f8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c1594df9f8_0_6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c1594df9f8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Aubrey de Grey P2&lt;L8: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https://www.youtube.com/watch?v=Smdh24ugl50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Starkey P2&lt;L8: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https://www.youtube.com/watch?v=BubamQm9fWk</a:t>
            </a:r>
            <a:r>
              <a:rPr lang="en-GB"/>
              <a:t> </a:t>
            </a:r>
            <a:endParaRPr/>
          </a:p>
        </p:txBody>
      </p:sp>
      <p:sp>
        <p:nvSpPr>
          <p:cNvPr id="609" name="Google Shape;609;g1c1594df9f8_0_7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c1594df9f8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Marie Louise von Franz L8 -&gt; R6: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https://www.youtube.com/watch?v=OkvchpkRio4</a:t>
            </a:r>
            <a:r>
              <a:rPr lang="en-GB"/>
              <a:t> </a:t>
            </a:r>
            <a:endParaRPr/>
          </a:p>
        </p:txBody>
      </p:sp>
      <p:sp>
        <p:nvSpPr>
          <p:cNvPr id="625" name="Google Shape;625;g1c1594df9f8_0_7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c1594df9f8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Calvin Coolidge E4 -&gt; P2: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https://www.youtube.com/watch?v=KFgbbVI_ieQ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Calvin Coolidge E4 -&gt; P2: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https://www.youtube.com/watch?v=ArRMPPNxpUY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Gordon Brown E4 -&gt; P2: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https://www.youtube.com/watch?v=TTE6cTBrGcA</a:t>
            </a:r>
            <a:r>
              <a:rPr lang="en-GB"/>
              <a:t> </a:t>
            </a:r>
            <a:endParaRPr/>
          </a:p>
        </p:txBody>
      </p:sp>
      <p:sp>
        <p:nvSpPr>
          <p:cNvPr id="641" name="Google Shape;641;g1c1594df9f8_0_7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c1594df9f8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Heathcliff E4&lt;R6: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https://www.youtube.com/watch?v=6Li7ZJefAyg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Heathcliff E4&lt;R6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https://www.youtube.com/watch?v=W__xph6Pyk4</a:t>
            </a:r>
            <a:r>
              <a:rPr lang="en-GB"/>
              <a:t> </a:t>
            </a:r>
            <a:endParaRPr/>
          </a:p>
        </p:txBody>
      </p:sp>
      <p:sp>
        <p:nvSpPr>
          <p:cNvPr id="657" name="Google Shape;657;g1c1594df9f8_0_7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ef34ef0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13ef34ef06e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4263db0db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Jordan Peterson P1+T2: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https://www.youtube.com/watch?v=QUAZDfND_dE&amp;t=72s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Thomas Sowell P1+T2: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https://www.youtube.com/watch?v=e1aBOXlswX4</a:t>
            </a:r>
            <a:r>
              <a:rPr lang="en-GB"/>
              <a:t> </a:t>
            </a:r>
            <a:endParaRPr/>
          </a:p>
        </p:txBody>
      </p:sp>
      <p:sp>
        <p:nvSpPr>
          <p:cNvPr id="695" name="Google Shape;695;g14263db0dbc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263db0db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Jordan Peterson E3: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https://www.youtube.com/shorts/4vku_78W5zQ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 Gates S4: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https://www.youtube.com/watch?v=1Xhas1dXoNw</a:t>
            </a:r>
            <a:r>
              <a:rPr lang="en-GB"/>
              <a:t> </a:t>
            </a:r>
            <a:endParaRPr/>
          </a:p>
        </p:txBody>
      </p:sp>
      <p:sp>
        <p:nvSpPr>
          <p:cNvPr id="711" name="Google Shape;711;g14263db0dbc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c1594df9f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c1594df9f8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4263db0db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Jordan Peterson R5: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https://www.youtube.com/watch?v=ZkDEq4LN-uI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Quentin Tarantino F6: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https://www.youtube.com/watch?v=DTE8FPgHeE4</a:t>
            </a:r>
            <a:r>
              <a:rPr lang="en-GB"/>
              <a:t> </a:t>
            </a:r>
            <a:endParaRPr/>
          </a:p>
        </p:txBody>
      </p:sp>
      <p:sp>
        <p:nvSpPr>
          <p:cNvPr id="727" name="Google Shape;727;g14263db0dbc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4263db0db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Camille Paglia L7+I8: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https://www.youtube.com/watch?v=kyPUH825Bjk</a:t>
            </a:r>
            <a:r>
              <a:rPr lang="en-GB"/>
              <a:t> </a:t>
            </a:r>
            <a:endParaRPr/>
          </a:p>
        </p:txBody>
      </p:sp>
      <p:sp>
        <p:nvSpPr>
          <p:cNvPr id="743" name="Google Shape;743;g14263db0dbc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3ff9a76b11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Jordan Peterson P1&gt;L7: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https://www.youtube.com/watch?v=Xg2psply4no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Jordan Peterson P1&gt;L7: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https://www.youtube.com/watch?v=HCAYYPvSR0g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Thomas Sowell P1&gt;L7: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https://www.youtube.com/watch?v=tk8vUP1yewg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13ff9a76b11_0_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3ff9a76b11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Jeff Bezos P1 -&gt; E3: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https://www.youtube.com/watch?v=AOSG5R17mo0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Yulia Tymoshenko P1 -&gt; E3: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https://www.youtube.com/watch?v=d9AxcTIspuk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Nicolas Sarkozy P1 -&gt; E3: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https://www.youtube.com/watch?v=R9Pg1ZAnFgg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13ff9a76b11_0_6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ff9a76b11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Jordan Peterson E3&gt;R5: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https://www.youtube.com/watch?v=AF0FMNs5Qqg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Jordan Peterson E3&gt;R5: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https://www.youtube.com/shorts/lRGnhBbcWhg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13ff9a76b11_0_7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3ff9a76b11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 Shapiro R5 -&gt; L7: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https://www.youtube.com/watch?v=PRF3r3zUGqk</a:t>
            </a:r>
            <a:r>
              <a:rPr lang="en-GB"/>
              <a:t> </a:t>
            </a:r>
            <a:endParaRPr/>
          </a:p>
        </p:txBody>
      </p:sp>
      <p:sp>
        <p:nvSpPr>
          <p:cNvPr id="807" name="Google Shape;807;g13ff9a76b11_0_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443fa6cd3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Quentin Tarantino T2&lt;I8: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https://www.youtube.com/watch?v=8MGGMmXeS6I</a:t>
            </a:r>
            <a:r>
              <a:rPr lang="en-GB"/>
              <a:t> </a:t>
            </a:r>
            <a:endParaRPr/>
          </a:p>
        </p:txBody>
      </p:sp>
      <p:sp>
        <p:nvSpPr>
          <p:cNvPr id="823" name="Google Shape;823;g1443fa6cd33_0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443fa6cd33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Jordan Peterson I8 -&gt; F6: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https://www.youtube.com/watch?v=qwaLhSgi7q8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Walter White I8 -&gt; F6: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https://www.youtube.com/watch?v=I3ecbEAtgVQ</a:t>
            </a:r>
            <a:r>
              <a:rPr lang="en-GB"/>
              <a:t> </a:t>
            </a:r>
            <a:endParaRPr/>
          </a:p>
        </p:txBody>
      </p:sp>
      <p:sp>
        <p:nvSpPr>
          <p:cNvPr id="839" name="Google Shape;839;g1443fa6cd33_0_5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443fa6cd3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Jordan Peterson S4 -&gt; T2: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https://www.youtube.com/shorts/tA7DAMomA2s</a:t>
            </a:r>
            <a:r>
              <a:rPr lang="en-GB"/>
              <a:t> </a:t>
            </a:r>
            <a:endParaRPr/>
          </a:p>
        </p:txBody>
      </p:sp>
      <p:sp>
        <p:nvSpPr>
          <p:cNvPr id="855" name="Google Shape;855;g1443fa6cd33_0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443fa6cd33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Gordon Ramsay S4&lt;F6: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https://www.youtube.com/watch?v=Mz_01tjBwAE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Gordon Ramsay S4&lt;F6: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https://www.youtube.com/watch?v=PUP7U5vTMM0</a:t>
            </a:r>
            <a:r>
              <a:rPr lang="en-GB"/>
              <a:t> </a:t>
            </a:r>
            <a:endParaRPr/>
          </a:p>
        </p:txBody>
      </p:sp>
      <p:sp>
        <p:nvSpPr>
          <p:cNvPr id="871" name="Google Shape;871;g1443fa6cd33_0_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1594df9f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c1594df9f8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3ff9a76b1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13ff9a76b11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4263db0db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Margaret Thatcher R1+F2: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https://www.youtube.com/watch?v=68SrSkHVFwA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 McCain R1+F2: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https://www.youtube.com/watch?v=AQmFMu_Sz4c</a:t>
            </a:r>
            <a:r>
              <a:rPr lang="en-GB"/>
              <a:t> </a:t>
            </a:r>
            <a:endParaRPr/>
          </a:p>
        </p:txBody>
      </p:sp>
      <p:sp>
        <p:nvSpPr>
          <p:cNvPr id="909" name="Google Shape;909;g14263db0dbc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4263db0db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Margaret Thatcher L3+I4: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https://www.youtube.com/watch?v=3JZlP5qQVtE</a:t>
            </a:r>
            <a:r>
              <a:rPr lang="en-GB"/>
              <a:t> </a:t>
            </a:r>
            <a:endParaRPr/>
          </a:p>
        </p:txBody>
      </p:sp>
      <p:sp>
        <p:nvSpPr>
          <p:cNvPr id="925" name="Google Shape;925;g14263db0dbc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4263db0db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George W. Bush P5+T6: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https://www.youtube.com/watch?v=sX03guZU91s</a:t>
            </a:r>
            <a:r>
              <a:rPr lang="en-GB"/>
              <a:t> </a:t>
            </a:r>
            <a:endParaRPr/>
          </a:p>
        </p:txBody>
      </p:sp>
      <p:sp>
        <p:nvSpPr>
          <p:cNvPr id="941" name="Google Shape;941;g14263db0dbc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4263db0db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George W. Bush E7+S8: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https://www.youtube.com/watch?v=KlTFsICmDBY</a:t>
            </a:r>
            <a:r>
              <a:rPr lang="en-GB"/>
              <a:t> </a:t>
            </a:r>
            <a:endParaRPr/>
          </a:p>
        </p:txBody>
      </p:sp>
      <p:sp>
        <p:nvSpPr>
          <p:cNvPr id="957" name="Google Shape;957;g14263db0dbc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3ff9a76b11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Christopher Hitchens R1&gt;E7: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https://www.youtube.com/watch?v=bG61DKfKlGY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Christopher Hitchens R1&gt;E7: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https://www.youtube.com/watch?v=NJG-lgmPvYA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Richard Nixon R1&gt;E7: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https://www.youtube.com/watch?v=XfNjpHAMy2E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13ff9a76b11_0_7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3ff9a76b11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Margaret Thatcher R1 -&gt; L3: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https://www.youtube.com/watch?v=dhl680YRT6g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Margaret Thatcher R1 -&gt; L3: 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https://www.youtube.com/watch?v=okHGCz6xxiw</a:t>
            </a:r>
            <a:r>
              <a:rPr lang="en-GB"/>
              <a:t> </a:t>
            </a:r>
            <a:endParaRPr/>
          </a:p>
        </p:txBody>
      </p:sp>
      <p:sp>
        <p:nvSpPr>
          <p:cNvPr id="989" name="Google Shape;989;g13ff9a76b11_0_7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3ff9a76b11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Margaret Thatcher L3&gt;P5: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https://www.youtube.com/watch?v=ZcmkeQ2fYr0</a:t>
            </a:r>
            <a:r>
              <a:rPr lang="en-GB"/>
              <a:t> </a:t>
            </a:r>
            <a:endParaRPr/>
          </a:p>
        </p:txBody>
      </p:sp>
      <p:sp>
        <p:nvSpPr>
          <p:cNvPr id="1005" name="Google Shape;1005;g13ff9a76b11_0_8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3ff9a76b11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13ff9a76b11_0_7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443fa6cd33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Marco Pierre White F2&lt;S8: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https://www.youtube.com/watch?v=GSOu3-cymnY</a:t>
            </a:r>
            <a:r>
              <a:rPr lang="en-GB"/>
              <a:t> </a:t>
            </a:r>
            <a:endParaRPr/>
          </a:p>
        </p:txBody>
      </p:sp>
      <p:sp>
        <p:nvSpPr>
          <p:cNvPr id="1039" name="Google Shape;1039;g1443fa6cd33_0_7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1594df9f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c1594df9f8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443fa6cd33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Margaret Thatcher S8 -&gt; T6: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https://www.youtube.com/watch?v=QiMs165tVdw</a:t>
            </a:r>
            <a:r>
              <a:rPr lang="en-GB"/>
              <a:t> </a:t>
            </a:r>
            <a:endParaRPr/>
          </a:p>
        </p:txBody>
      </p:sp>
      <p:sp>
        <p:nvSpPr>
          <p:cNvPr id="1056" name="Google Shape;1056;g1443fa6cd33_0_7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443fa6cd33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Margaret Thatcher I4 -&gt; F2: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https://www.youtube.com/watch?v=MvSef2zTFds</a:t>
            </a:r>
            <a:r>
              <a:rPr lang="en-GB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Margaret Thatcher I4 -&gt; F2: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https://www.youtube.com/watch?v=dnwG9lTd4-M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George Bush I4 -&gt; F2: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https://www.youtube.com/watch?v=HbP8HGxrgo8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g1443fa6cd33_0_7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443fa6cd33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Margaret Thatcher I4&lt;T6: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https://www.youtube.com/watch?v=rQ-M0KEFm9I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George Bush I4&lt;T5: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https://www.youtube.com/watch?v=_tcUogFo9yE</a:t>
            </a:r>
            <a:r>
              <a:rPr lang="en-GB"/>
              <a:t> </a:t>
            </a:r>
            <a:endParaRPr/>
          </a:p>
        </p:txBody>
      </p:sp>
      <p:sp>
        <p:nvSpPr>
          <p:cNvPr id="1088" name="Google Shape;1088;g1443fa6cd33_0_7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c1594df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1c1594df9f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c1594df9f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c1594df9f8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c1594df9f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c1594df9f8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1594df9f8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c1594df9f8_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Relationship Id="rId4" Type="http://schemas.openxmlformats.org/officeDocument/2006/relationships/image" Target="../media/image26.gif"/><Relationship Id="rId5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Relationship Id="rId4" Type="http://schemas.openxmlformats.org/officeDocument/2006/relationships/image" Target="../media/image7.gif"/><Relationship Id="rId5" Type="http://schemas.openxmlformats.org/officeDocument/2006/relationships/image" Target="../media/image10.gif"/><Relationship Id="rId6" Type="http://schemas.openxmlformats.org/officeDocument/2006/relationships/image" Target="../media/image12.gif"/><Relationship Id="rId7" Type="http://schemas.openxmlformats.org/officeDocument/2006/relationships/image" Target="../media/image19.gif"/><Relationship Id="rId8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gif"/><Relationship Id="rId4" Type="http://schemas.openxmlformats.org/officeDocument/2006/relationships/image" Target="../media/image21.gif"/><Relationship Id="rId5" Type="http://schemas.openxmlformats.org/officeDocument/2006/relationships/image" Target="../media/image20.gif"/><Relationship Id="rId6" Type="http://schemas.openxmlformats.org/officeDocument/2006/relationships/image" Target="../media/image31.gif"/><Relationship Id="rId7" Type="http://schemas.openxmlformats.org/officeDocument/2006/relationships/image" Target="../media/image28.gif"/><Relationship Id="rId8" Type="http://schemas.openxmlformats.org/officeDocument/2006/relationships/image" Target="../media/image2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gif"/><Relationship Id="rId4" Type="http://schemas.openxmlformats.org/officeDocument/2006/relationships/image" Target="../media/image34.gif"/><Relationship Id="rId5" Type="http://schemas.openxmlformats.org/officeDocument/2006/relationships/image" Target="../media/image35.gif"/><Relationship Id="rId6" Type="http://schemas.openxmlformats.org/officeDocument/2006/relationships/image" Target="../media/image40.gif"/><Relationship Id="rId7" Type="http://schemas.openxmlformats.org/officeDocument/2006/relationships/image" Target="../media/image30.gif"/><Relationship Id="rId8" Type="http://schemas.openxmlformats.org/officeDocument/2006/relationships/image" Target="../media/image3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gif"/><Relationship Id="rId4" Type="http://schemas.openxmlformats.org/officeDocument/2006/relationships/image" Target="../media/image38.gif"/><Relationship Id="rId5" Type="http://schemas.openxmlformats.org/officeDocument/2006/relationships/image" Target="../media/image32.gif"/><Relationship Id="rId6" Type="http://schemas.openxmlformats.org/officeDocument/2006/relationships/image" Target="../media/image33.gif"/><Relationship Id="rId7" Type="http://schemas.openxmlformats.org/officeDocument/2006/relationships/image" Target="../media/image39.gif"/><Relationship Id="rId8" Type="http://schemas.openxmlformats.org/officeDocument/2006/relationships/image" Target="../media/image37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hyperlink" Target="mailto:worldsocionics@hotmail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Relationship Id="rId4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Relationship Id="rId4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Relationship Id="rId4" Type="http://schemas.openxmlformats.org/officeDocument/2006/relationships/image" Target="../media/image16.gif"/><Relationship Id="rId5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GAMMA INTEGRATORS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3" name="Google Shape;233;p28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534700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 sceptical and prudent, avoid risks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Don’t associate with just anyone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Only a few people should really matter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Nothing wrong with saying ‘no’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4" name="Google Shape;234;p28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Critic - ILI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Guardian - ESI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713813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32571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00" y="4181388"/>
            <a:ext cx="4487489" cy="252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4409" y="177375"/>
            <a:ext cx="2218292" cy="17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" y="4029000"/>
            <a:ext cx="2763525" cy="27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SENSORY ETHICAL ENERGISER  - “THE OPPORTUNIST”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685800" y="2275850"/>
            <a:ext cx="921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442125" y="56127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1785450" y="32633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442125" y="206028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1785450" y="4466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1785450" y="20603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5" name="Google Shape;255;p2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13246" r="14446" t="0"/>
          <a:stretch/>
        </p:blipFill>
        <p:spPr>
          <a:xfrm>
            <a:off x="3519012" y="2147425"/>
            <a:ext cx="2199937" cy="1711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150" y="2065800"/>
            <a:ext cx="2375460" cy="17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4750" y="4880863"/>
            <a:ext cx="2494350" cy="16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9250" y="4810086"/>
            <a:ext cx="3167254" cy="17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0800" y="4453750"/>
            <a:ext cx="1990200" cy="19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27093" y="2370483"/>
            <a:ext cx="3264919" cy="14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8" name="Google Shape;268;p30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4319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independent achievement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Overcomes obstacles through willpower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Enters conflict to protect autonomy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Takes initiative to succeed in any situation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Quick to size people up, friend or foe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a way to work with each person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‘First among equals’ leadership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Acts swiftly against disloyalty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9" name="Google Shape;269;p3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30"/>
          <p:cNvSpPr/>
          <p:nvPr/>
        </p:nvSpPr>
        <p:spPr>
          <a:xfrm>
            <a:off x="442125" y="56127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0"/>
          <p:cNvSpPr/>
          <p:nvPr/>
        </p:nvSpPr>
        <p:spPr>
          <a:xfrm>
            <a:off x="1785450" y="32633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442125" y="213648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1785450" y="4466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4" name="Google Shape;284;p31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Action-oriented, devalues speculation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Prefer direct approach over ‘out the box’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a personal relationship to explore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seek out new possibilities if needed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can’t simplify data to clear rules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erratic and inconsistent in actions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Uninterested in theory, hate red tape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mix and match contradictory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5" name="Google Shape;285;p3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31"/>
          <p:cNvSpPr/>
          <p:nvPr/>
        </p:nvSpPr>
        <p:spPr>
          <a:xfrm>
            <a:off x="442125" y="56127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1785450" y="32633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42125" y="213648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1785450" y="4466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1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0" name="Google Shape;300;p32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Lacks strategic insight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act in moment without thinking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Ploughs forward until hitting a snag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Open to advice on which plans are bad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competence, knowledge is power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Learn and practise useful skills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Overcome more obstacles by learning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Takes a ‘whatever works’ approach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1" name="Google Shape;301;p3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2" name="Google Shape;302;p32"/>
          <p:cNvSpPr/>
          <p:nvPr/>
        </p:nvSpPr>
        <p:spPr>
          <a:xfrm>
            <a:off x="442125" y="56127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1785450" y="32633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442125" y="213648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1785450" y="4466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6" name="Google Shape;316;p33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Tends to be tough, potentially intimidating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Intense and achievement-striving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good at managing aesthetic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Inclined to ignore pain in order to win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full of energy and emotivity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win over almost anyone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Takes their likeability for granted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Looks at mood to measure competence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7" name="Google Shape;317;p3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18" name="Google Shape;318;p33"/>
          <p:cNvSpPr/>
          <p:nvPr/>
        </p:nvSpPr>
        <p:spPr>
          <a:xfrm>
            <a:off x="442125" y="56127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1785450" y="32633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442125" y="213648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1785450" y="4466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2" name="Google Shape;332;p3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Inclined towards intensity of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‘No pain no gain’, denies comfort for ambition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Dominate surroundings, does not blend in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Makes space competitive, not harmonised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not allow others to relax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3" name="Google Shape;333;p3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4" name="Google Shape;334;p34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8" name="Google Shape;348;p35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Strongly prefer direct, forceful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 open-ended speculation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not want to be tied to a losing battle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If necessary, will entertain alternative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9" name="Google Shape;349;p3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p35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4" name="Google Shape;364;p36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Reluctantly entertains alternative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Does not like to feel distracted from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Think they need to account for possibilities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Desire a clear goal to work tirelessly towards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Freed from pointlessness by having purpose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5" name="Google Shape;365;p3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6" name="Google Shape;366;p36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6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6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6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6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6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6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381" name="Google Shape;381;p37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receptive to strategic advice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If not in control, will obsess over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Lose sight of their goals for daily comforts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autonomy to shape their future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2" name="Google Shape;382;p3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37"/>
          <p:cNvSpPr/>
          <p:nvPr/>
        </p:nvSpPr>
        <p:spPr>
          <a:xfrm>
            <a:off x="402550" y="5612625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1777825" y="32480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402550" y="20658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1777825" y="4430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7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3962400" y="1964275"/>
            <a:ext cx="82941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    9. GAMMA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          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7" name="Google Shape;397;p38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Very charming and captivating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work a room, and bond one-to-one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Charming in service of building close bonds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Easily win over the people they like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trusted and respected as a leader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8" name="Google Shape;398;p3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399" name="Google Shape;399;p38"/>
          <p:cNvSpPr/>
          <p:nvPr/>
        </p:nvSpPr>
        <p:spPr>
          <a:xfrm>
            <a:off x="442125" y="56127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1785450" y="32633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442125" y="213648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1785450" y="4466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8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8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3" name="Google Shape;413;p39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86275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Very likeable, take charisma for granted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Acquire knowledge to become competent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Lack of consistency limits effectiveness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Regress to socialising and people-pleasing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4" name="Google Shape;414;p3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p39"/>
          <p:cNvSpPr/>
          <p:nvPr/>
        </p:nvSpPr>
        <p:spPr>
          <a:xfrm>
            <a:off x="442125" y="56127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1785450" y="32633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9"/>
          <p:cNvSpPr/>
          <p:nvPr/>
        </p:nvSpPr>
        <p:spPr>
          <a:xfrm>
            <a:off x="442125" y="213648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9"/>
          <p:cNvSpPr/>
          <p:nvPr/>
        </p:nvSpPr>
        <p:spPr>
          <a:xfrm>
            <a:off x="1785450" y="4466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9" name="Google Shape;429;p40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to recognise objective rules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Default to personal likes/dislikes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Tailor decisions to the individual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Help their friends regardless of the rules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0" name="Google Shape;430;p4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1" name="Google Shape;431;p40"/>
          <p:cNvSpPr/>
          <p:nvPr/>
        </p:nvSpPr>
        <p:spPr>
          <a:xfrm>
            <a:off x="442125" y="56127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1785450" y="32633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442125" y="213648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1785450" y="4466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0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5" name="Google Shape;445;p41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underlying rules and structures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to feel competent and capable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Learn and apply facts case-by-case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Bastardise theories, lacking rhyme or reason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Solutions may fail, unable to pass skills 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6" name="Google Shape;446;p4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7" name="Google Shape;447;p41"/>
          <p:cNvSpPr/>
          <p:nvPr/>
        </p:nvSpPr>
        <p:spPr>
          <a:xfrm>
            <a:off x="442125" y="56127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1785450" y="32633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442125" y="213648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1785450" y="4466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1785450" y="56127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442125" y="3263313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442125" y="4466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1785450" y="2136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INTUITIVE LOGICAL INTEGRATOR - “THE CRITIC”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685800" y="2275850"/>
            <a:ext cx="921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1791950" y="32562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434500" y="56098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1791950" y="44330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434500" y="2079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0" name="Google Shape;470;p4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750" y="4953863"/>
            <a:ext cx="2922025" cy="17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078" y="2026563"/>
            <a:ext cx="2231700" cy="28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120" y="2065800"/>
            <a:ext cx="2669754" cy="17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8775" y="4983838"/>
            <a:ext cx="3052770" cy="172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1325" y="2218200"/>
            <a:ext cx="2378275" cy="23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3863" y="4018677"/>
            <a:ext cx="1935812" cy="271692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3" name="Google Shape;483;p43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reducing bad outcomes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Thinks carefully about the past and future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Identifies trends/trajectories of events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Scrutinises ideas, thinking about risks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Processes large amounts of data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Uses the facts to support/disprove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Often an expert in a particular field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Empirically minded, tests conclusions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4" name="Google Shape;484;p4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5" name="Google Shape;485;p43"/>
          <p:cNvSpPr/>
          <p:nvPr/>
        </p:nvSpPr>
        <p:spPr>
          <a:xfrm>
            <a:off x="1791950" y="32562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3"/>
          <p:cNvSpPr/>
          <p:nvPr/>
        </p:nvSpPr>
        <p:spPr>
          <a:xfrm>
            <a:off x="434500" y="56098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3"/>
          <p:cNvSpPr/>
          <p:nvPr/>
        </p:nvSpPr>
        <p:spPr>
          <a:xfrm>
            <a:off x="1791950" y="44330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3"/>
          <p:cNvSpPr/>
          <p:nvPr/>
        </p:nvSpPr>
        <p:spPr>
          <a:xfrm>
            <a:off x="434500" y="2079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3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9" name="Google Shape;499;p44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Dislikes small talk or trivial matters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Eschews hedonism for long-term needs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a practical need to focus on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rigorous and precise if needed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Matter-of-fact, even austere in style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not naturally express their emotions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Have no interest in being popular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Speak plainly, even offensively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0" name="Google Shape;500;p4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1" name="Google Shape;501;p44"/>
          <p:cNvSpPr/>
          <p:nvPr/>
        </p:nvSpPr>
        <p:spPr>
          <a:xfrm>
            <a:off x="1791950" y="32562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4"/>
          <p:cNvSpPr/>
          <p:nvPr/>
        </p:nvSpPr>
        <p:spPr>
          <a:xfrm>
            <a:off x="434500" y="56098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1791950" y="44330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434500" y="2079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4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4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5" name="Google Shape;515;p45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Slow strategic thinkers, not fast or tactical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to think things through to act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Attracted to proactive, energetic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Appreciate the willpower to act decisively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relationships very seriously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very loyal to particular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Harsh in judgement of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All-or-nothing, can self-isolate if let down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6" name="Google Shape;516;p4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7" name="Google Shape;517;p45"/>
          <p:cNvSpPr/>
          <p:nvPr/>
        </p:nvSpPr>
        <p:spPr>
          <a:xfrm>
            <a:off x="1791950" y="32562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434500" y="56098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5"/>
          <p:cNvSpPr/>
          <p:nvPr/>
        </p:nvSpPr>
        <p:spPr>
          <a:xfrm>
            <a:off x="1791950" y="44330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5"/>
          <p:cNvSpPr/>
          <p:nvPr/>
        </p:nvSpPr>
        <p:spPr>
          <a:xfrm>
            <a:off x="434500" y="2079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5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5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5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1" name="Google Shape;531;p46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Focused on ideas that are relevant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Tend to reject new ideas, seeing risks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Good at speculating on possibilities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Unlikely to give things a chance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systematic thinkers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easily spot logical contradictions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Sceptical rather than ideological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Sees ideas as tools to test and replace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32" name="Google Shape;532;p4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533" name="Google Shape;533;p46"/>
          <p:cNvSpPr/>
          <p:nvPr/>
        </p:nvSpPr>
        <p:spPr>
          <a:xfrm>
            <a:off x="1791950" y="32562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6"/>
          <p:cNvSpPr/>
          <p:nvPr/>
        </p:nvSpPr>
        <p:spPr>
          <a:xfrm>
            <a:off x="434500" y="56098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6"/>
          <p:cNvSpPr/>
          <p:nvPr/>
        </p:nvSpPr>
        <p:spPr>
          <a:xfrm>
            <a:off x="1791950" y="44330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6"/>
          <p:cNvSpPr/>
          <p:nvPr/>
        </p:nvSpPr>
        <p:spPr>
          <a:xfrm>
            <a:off x="434500" y="2079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6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7" name="Google Shape;547;p4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pursue a meaningful strategy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Focused on relevance, without distractions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Avoid new possibilities, seeing the risks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Explore everything in line with their goals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Critical of new ideas and opportunities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8" name="Google Shape;548;p4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9" name="Google Shape;549;p47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7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7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7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7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7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7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>
            <p:ph idx="4294967295" type="body"/>
          </p:nvPr>
        </p:nvSpPr>
        <p:spPr>
          <a:xfrm>
            <a:off x="685800" y="2065800"/>
            <a:ext cx="49959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Types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Alphas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Betas</a:t>
            </a:r>
            <a:endParaRPr sz="300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8607700" y="1957725"/>
            <a:ext cx="3441000" cy="1886700"/>
          </a:xfrm>
          <a:prstGeom prst="roundRect">
            <a:avLst>
              <a:gd fmla="val 16667" name="adj"/>
            </a:avLst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3" name="Google Shape;563;p48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Pursue what is transcendent over trivial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day-to-day things as unimportant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need to be detailed in their scrutiny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Outwardly appear relaxed, not intense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4" name="Google Shape;564;p4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5" name="Google Shape;565;p48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8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8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8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8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8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79" name="Google Shape;579;p49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Naturally cautious in present day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Feels the need to play things safe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the safe and secure very boring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Admires those with strength and will to act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empowered and emboldened by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0" name="Google Shape;580;p4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1" name="Google Shape;581;p49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9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9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9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9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9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9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0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596" name="Google Shape;596;p50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receptive to intensity and urgency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Occasionally needs to find a new strategy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Grow distracted in exploration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the path ahead to be spurred to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97" name="Google Shape;597;p5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8" name="Google Shape;598;p50"/>
          <p:cNvSpPr/>
          <p:nvPr/>
        </p:nvSpPr>
        <p:spPr>
          <a:xfrm>
            <a:off x="1785475" y="32700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447400" y="56259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0"/>
          <p:cNvSpPr/>
          <p:nvPr/>
        </p:nvSpPr>
        <p:spPr>
          <a:xfrm>
            <a:off x="1785475" y="44798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0"/>
          <p:cNvSpPr/>
          <p:nvPr/>
        </p:nvSpPr>
        <p:spPr>
          <a:xfrm>
            <a:off x="447400" y="206030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0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0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0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0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2" name="Google Shape;612;p51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Excellent at collating and arranging data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Crunches information to turn up new insights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Balances pragmatism with structural analysis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Builds loose theories out of evidence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Theories are mere tools to be improved later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3" name="Google Shape;613;p5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614" name="Google Shape;614;p51"/>
          <p:cNvSpPr/>
          <p:nvPr/>
        </p:nvSpPr>
        <p:spPr>
          <a:xfrm>
            <a:off x="1791950" y="32562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1"/>
          <p:cNvSpPr/>
          <p:nvPr/>
        </p:nvSpPr>
        <p:spPr>
          <a:xfrm>
            <a:off x="434500" y="56098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1"/>
          <p:cNvSpPr/>
          <p:nvPr/>
        </p:nvSpPr>
        <p:spPr>
          <a:xfrm>
            <a:off x="1791950" y="44330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1"/>
          <p:cNvSpPr/>
          <p:nvPr/>
        </p:nvSpPr>
        <p:spPr>
          <a:xfrm>
            <a:off x="434500" y="2079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1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1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51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28" name="Google Shape;628;p52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path to uncovering ‘the truth’ for granted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Instead seek intimacy with another person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Opening up to a person creates vulnerability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Regress to intellectual pursuits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9" name="Google Shape;629;p5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630" name="Google Shape;630;p52"/>
          <p:cNvSpPr/>
          <p:nvPr/>
        </p:nvSpPr>
        <p:spPr>
          <a:xfrm>
            <a:off x="1791950" y="32562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2"/>
          <p:cNvSpPr/>
          <p:nvPr/>
        </p:nvSpPr>
        <p:spPr>
          <a:xfrm>
            <a:off x="434500" y="56098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52"/>
          <p:cNvSpPr/>
          <p:nvPr/>
        </p:nvSpPr>
        <p:spPr>
          <a:xfrm>
            <a:off x="1791950" y="44330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52"/>
          <p:cNvSpPr/>
          <p:nvPr/>
        </p:nvSpPr>
        <p:spPr>
          <a:xfrm>
            <a:off x="434500" y="2079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2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52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2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52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4" name="Google Shape;644;p53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Inexpressive, dry, factual communicators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substance, no style or sense of occasion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Sincere but can be rude/inappropriate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Independent, interact out of practical need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5" name="Google Shape;645;p5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6" name="Google Shape;646;p53"/>
          <p:cNvSpPr/>
          <p:nvPr/>
        </p:nvSpPr>
        <p:spPr>
          <a:xfrm>
            <a:off x="1791950" y="32562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3"/>
          <p:cNvSpPr/>
          <p:nvPr/>
        </p:nvSpPr>
        <p:spPr>
          <a:xfrm>
            <a:off x="434500" y="56098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3"/>
          <p:cNvSpPr/>
          <p:nvPr/>
        </p:nvSpPr>
        <p:spPr>
          <a:xfrm>
            <a:off x="1791950" y="44330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3"/>
          <p:cNvSpPr/>
          <p:nvPr/>
        </p:nvSpPr>
        <p:spPr>
          <a:xfrm>
            <a:off x="434500" y="2079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3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3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3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53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0" name="Google Shape;660;p5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popular social mores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to find the ‘right’ person in life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Dedicate themselves to one person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not win that person over, or be disliked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lonely and unliked by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1" name="Google Shape;661;p5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2" name="Google Shape;662;p54"/>
          <p:cNvSpPr/>
          <p:nvPr/>
        </p:nvSpPr>
        <p:spPr>
          <a:xfrm>
            <a:off x="1791950" y="32562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4"/>
          <p:cNvSpPr/>
          <p:nvPr/>
        </p:nvSpPr>
        <p:spPr>
          <a:xfrm>
            <a:off x="434500" y="56098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4"/>
          <p:cNvSpPr/>
          <p:nvPr/>
        </p:nvSpPr>
        <p:spPr>
          <a:xfrm>
            <a:off x="1791950" y="443305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4"/>
          <p:cNvSpPr/>
          <p:nvPr/>
        </p:nvSpPr>
        <p:spPr>
          <a:xfrm>
            <a:off x="434500" y="20793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4"/>
          <p:cNvSpPr/>
          <p:nvPr/>
        </p:nvSpPr>
        <p:spPr>
          <a:xfrm>
            <a:off x="434500" y="32562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4"/>
          <p:cNvSpPr/>
          <p:nvPr/>
        </p:nvSpPr>
        <p:spPr>
          <a:xfrm>
            <a:off x="1791950" y="5609888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4"/>
          <p:cNvSpPr/>
          <p:nvPr/>
        </p:nvSpPr>
        <p:spPr>
          <a:xfrm>
            <a:off x="1791950" y="2079338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4"/>
          <p:cNvSpPr/>
          <p:nvPr/>
        </p:nvSpPr>
        <p:spPr>
          <a:xfrm>
            <a:off x="434500" y="443303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5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5"/>
          <p:cNvSpPr txBox="1"/>
          <p:nvPr>
            <p:ph type="title"/>
          </p:nvPr>
        </p:nvSpPr>
        <p:spPr>
          <a:xfrm>
            <a:off x="685800" y="609600"/>
            <a:ext cx="107964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LOGICAL INTUITIVE ENERGISER  - “THE ENTREPRENEUR”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5"/>
          <p:cNvSpPr txBox="1"/>
          <p:nvPr/>
        </p:nvSpPr>
        <p:spPr>
          <a:xfrm>
            <a:off x="685800" y="2275850"/>
            <a:ext cx="921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5"/>
          <p:cNvSpPr/>
          <p:nvPr/>
        </p:nvSpPr>
        <p:spPr>
          <a:xfrm>
            <a:off x="448650" y="32535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5"/>
          <p:cNvSpPr/>
          <p:nvPr/>
        </p:nvSpPr>
        <p:spPr>
          <a:xfrm>
            <a:off x="1777825" y="5657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5"/>
          <p:cNvSpPr/>
          <p:nvPr/>
        </p:nvSpPr>
        <p:spPr>
          <a:xfrm>
            <a:off x="448650" y="44554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5"/>
          <p:cNvSpPr/>
          <p:nvPr/>
        </p:nvSpPr>
        <p:spPr>
          <a:xfrm>
            <a:off x="1777825" y="21351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5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5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5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5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5" name="Google Shape;685;p5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86" name="Google Shape;6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350" y="2110650"/>
            <a:ext cx="2672625" cy="21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000" y="4801300"/>
            <a:ext cx="3334256" cy="17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9424" y="4934225"/>
            <a:ext cx="2907550" cy="16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5000" y="2065800"/>
            <a:ext cx="2970400" cy="22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9550" y="2061983"/>
            <a:ext cx="2970400" cy="202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1656" y="4779950"/>
            <a:ext cx="2485368" cy="180707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8" name="Google Shape;698;p56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4319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applying knowledge for success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Rapidly absorb all useful information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Make things work at maximum efficiency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Implement solutions to big problems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Strategic in focus, reflective on outcomes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which plans are relevant or not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look ahead to see what won’t work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Aware of risks to plan for and prevent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9" name="Google Shape;699;p5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0" name="Google Shape;700;p56"/>
          <p:cNvSpPr/>
          <p:nvPr/>
        </p:nvSpPr>
        <p:spPr>
          <a:xfrm>
            <a:off x="448650" y="32535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56"/>
          <p:cNvSpPr/>
          <p:nvPr/>
        </p:nvSpPr>
        <p:spPr>
          <a:xfrm>
            <a:off x="1777825" y="5657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56"/>
          <p:cNvSpPr/>
          <p:nvPr/>
        </p:nvSpPr>
        <p:spPr>
          <a:xfrm>
            <a:off x="448650" y="44554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56"/>
          <p:cNvSpPr/>
          <p:nvPr/>
        </p:nvSpPr>
        <p:spPr>
          <a:xfrm>
            <a:off x="1777825" y="21351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56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56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6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6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14" name="Google Shape;714;p57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speak the full, factual truth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Finds it wrong to distort information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Aware of need to be liked to be successful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Make themselves outwardly acceptable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Always ‘on’ mentally, can’t switch off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Unaware of natural flow and balance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get too intense around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Work too hard,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burn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themselves out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5" name="Google Shape;715;p5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6" name="Google Shape;716;p57"/>
          <p:cNvSpPr/>
          <p:nvPr/>
        </p:nvSpPr>
        <p:spPr>
          <a:xfrm>
            <a:off x="448650" y="32535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7"/>
          <p:cNvSpPr/>
          <p:nvPr/>
        </p:nvSpPr>
        <p:spPr>
          <a:xfrm>
            <a:off x="1777825" y="5657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57"/>
          <p:cNvSpPr/>
          <p:nvPr/>
        </p:nvSpPr>
        <p:spPr>
          <a:xfrm>
            <a:off x="448650" y="44554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7"/>
          <p:cNvSpPr/>
          <p:nvPr/>
        </p:nvSpPr>
        <p:spPr>
          <a:xfrm>
            <a:off x="1777825" y="21351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7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7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7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7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WHAT’S NEXT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/>
          <p:nvPr>
            <p:ph idx="4294967295" type="body"/>
          </p:nvPr>
        </p:nvSpPr>
        <p:spPr>
          <a:xfrm>
            <a:off x="685800" y="2065800"/>
            <a:ext cx="49959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Elements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Information Metabolism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Functions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Types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Alphas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GB" sz="3000"/>
              <a:t>Betas</a:t>
            </a:r>
            <a:endParaRPr sz="3000"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Calibri"/>
              <a:buAutoNum type="arabicPeriod"/>
            </a:pPr>
            <a:r>
              <a:rPr lang="en-GB" sz="3000">
                <a:solidFill>
                  <a:srgbClr val="FFFF00"/>
                </a:solidFill>
              </a:rPr>
              <a:t>Gammas</a:t>
            </a:r>
            <a:endParaRPr sz="3000">
              <a:solidFill>
                <a:srgbClr val="FFFF00"/>
              </a:solidFill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0" y="2065800"/>
            <a:ext cx="6590775" cy="34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8578425" y="3701900"/>
            <a:ext cx="3441000" cy="1886700"/>
          </a:xfrm>
          <a:prstGeom prst="roundRect">
            <a:avLst>
              <a:gd fmla="val 14464" name="adj"/>
            </a:avLst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8"/>
          <p:cNvSpPr txBox="1"/>
          <p:nvPr>
            <p:ph type="title"/>
          </p:nvPr>
        </p:nvSpPr>
        <p:spPr>
          <a:xfrm>
            <a:off x="685801" y="609675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30" name="Google Shape;730;p58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Relationships often too transactional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Desire intimacy, unsure who to trust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Collects data to test intentions of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Receptive to help in whom to trust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to feel autonomous in action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intense and short-tempered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Seek concrete, real achievements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Fluctuate from impatience to self-doubt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1" name="Google Shape;731;p5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2" name="Google Shape;732;p58"/>
          <p:cNvSpPr/>
          <p:nvPr/>
        </p:nvSpPr>
        <p:spPr>
          <a:xfrm>
            <a:off x="448650" y="32535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8"/>
          <p:cNvSpPr/>
          <p:nvPr/>
        </p:nvSpPr>
        <p:spPr>
          <a:xfrm>
            <a:off x="1777825" y="5657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448650" y="44554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8"/>
          <p:cNvSpPr/>
          <p:nvPr/>
        </p:nvSpPr>
        <p:spPr>
          <a:xfrm>
            <a:off x="1777825" y="21351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8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8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8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8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46" name="Google Shape;746;p59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Pragmatic rather than theoretical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from theories what they can use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provide rules if useful to do so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break structures to improve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Cast a wide net when collecting data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entertain a broad range of interests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Initially open to changing their mind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Focus interests towards relevant goals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47" name="Google Shape;747;p5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748" name="Google Shape;748;p59"/>
          <p:cNvSpPr/>
          <p:nvPr/>
        </p:nvSpPr>
        <p:spPr>
          <a:xfrm>
            <a:off x="448650" y="32535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9"/>
          <p:cNvSpPr/>
          <p:nvPr/>
        </p:nvSpPr>
        <p:spPr>
          <a:xfrm>
            <a:off x="1777825" y="5657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448650" y="44554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9"/>
          <p:cNvSpPr/>
          <p:nvPr/>
        </p:nvSpPr>
        <p:spPr>
          <a:xfrm>
            <a:off x="1777825" y="21351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9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9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9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9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62" name="Google Shape;762;p60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Focused on what works pragmatically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Insist on not being tied down to an ideology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Will refuse to simplify data to a structure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Cut red tape to make improvements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Provide all the facts when explaining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63" name="Google Shape;763;p6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4" name="Google Shape;764;p60"/>
          <p:cNvSpPr/>
          <p:nvPr/>
        </p:nvSpPr>
        <p:spPr>
          <a:xfrm>
            <a:off x="448650" y="32535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60"/>
          <p:cNvSpPr/>
          <p:nvPr/>
        </p:nvSpPr>
        <p:spPr>
          <a:xfrm>
            <a:off x="1777825" y="5657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0"/>
          <p:cNvSpPr/>
          <p:nvPr/>
        </p:nvSpPr>
        <p:spPr>
          <a:xfrm>
            <a:off x="448650" y="44554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60"/>
          <p:cNvSpPr/>
          <p:nvPr/>
        </p:nvSpPr>
        <p:spPr>
          <a:xfrm>
            <a:off x="1777825" y="21351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60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60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8" name="Google Shape;778;p61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Communicate to inform, not entertain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Realise that they need to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engage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See risks in upsetting the wrong people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Will put on a friendly, public mask if needed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79" name="Google Shape;779;p6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0" name="Google Shape;780;p61"/>
          <p:cNvSpPr/>
          <p:nvPr/>
        </p:nvSpPr>
        <p:spPr>
          <a:xfrm>
            <a:off x="448650" y="32535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61"/>
          <p:cNvSpPr/>
          <p:nvPr/>
        </p:nvSpPr>
        <p:spPr>
          <a:xfrm>
            <a:off x="1777825" y="5657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61"/>
          <p:cNvSpPr/>
          <p:nvPr/>
        </p:nvSpPr>
        <p:spPr>
          <a:xfrm>
            <a:off x="448650" y="44554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1777825" y="21351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61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61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1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61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6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4" name="Google Shape;794;p62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Think they need to be palatable to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 this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inaccurate and disingenuous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be sincere and accurate 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Appreciate being understood for who they are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Freed from the act by intimate relationships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5" name="Google Shape;795;p6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6" name="Google Shape;796;p62"/>
          <p:cNvSpPr/>
          <p:nvPr/>
        </p:nvSpPr>
        <p:spPr>
          <a:xfrm>
            <a:off x="448650" y="32535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62"/>
          <p:cNvSpPr/>
          <p:nvPr/>
        </p:nvSpPr>
        <p:spPr>
          <a:xfrm>
            <a:off x="1777825" y="5657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62"/>
          <p:cNvSpPr/>
          <p:nvPr/>
        </p:nvSpPr>
        <p:spPr>
          <a:xfrm>
            <a:off x="448650" y="44554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62"/>
          <p:cNvSpPr/>
          <p:nvPr/>
        </p:nvSpPr>
        <p:spPr>
          <a:xfrm>
            <a:off x="1777825" y="21351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62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62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62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62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6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10" name="Google Shape;810;p63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form a close pairing with individuals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Have to draw from axioms when without facts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become closed off to individual character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to feel that they can trust individuals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1" name="Google Shape;811;p6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2" name="Google Shape;812;p63"/>
          <p:cNvSpPr/>
          <p:nvPr/>
        </p:nvSpPr>
        <p:spPr>
          <a:xfrm>
            <a:off x="448650" y="32535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63"/>
          <p:cNvSpPr/>
          <p:nvPr/>
        </p:nvSpPr>
        <p:spPr>
          <a:xfrm>
            <a:off x="1777825" y="5657350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63"/>
          <p:cNvSpPr/>
          <p:nvPr/>
        </p:nvSpPr>
        <p:spPr>
          <a:xfrm>
            <a:off x="448650" y="4455425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63"/>
          <p:cNvSpPr/>
          <p:nvPr/>
        </p:nvSpPr>
        <p:spPr>
          <a:xfrm>
            <a:off x="1777825" y="213517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63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3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63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63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6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6" name="Google Shape;826;p64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Balance breadth and depth of insight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Look across many different ideas/influences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Synthesise insights into long-term vision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Weigh up both opportunities and risks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Think ‘out the box’ in reaching their purpose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7" name="Google Shape;827;p6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28" name="Google Shape;828;p64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64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4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64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64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64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64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4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2" name="Google Shape;842;p65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Open to ideas and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But want to be strong and taken seriously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more assertive and impatient to act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Fall back on doubt and questioning if unsure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3" name="Google Shape;843;p6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44" name="Google Shape;844;p65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65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5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5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5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5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65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65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6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58" name="Google Shape;858;p66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Value what is profound over what is pleasant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Mentally very engaged but struggle to relax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Sacrifice daily maintenance for big picture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Ignore details, unless relevant, then stresses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59" name="Google Shape;859;p6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0" name="Google Shape;860;p66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6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6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6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6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6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66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6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74" name="Google Shape;874;p6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the peaceful, natural flow of things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to be strong and impactful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Try to be decisive, proactive and in charge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Come off as too intense, disrupting the peace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be too hard on themselves, burning out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5" name="Google Shape;875;p6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6" name="Google Shape;876;p67"/>
          <p:cNvSpPr/>
          <p:nvPr/>
        </p:nvSpPr>
        <p:spPr>
          <a:xfrm>
            <a:off x="456275" y="3237963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67"/>
          <p:cNvSpPr/>
          <p:nvPr/>
        </p:nvSpPr>
        <p:spPr>
          <a:xfrm>
            <a:off x="1775000" y="5625913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67"/>
          <p:cNvSpPr/>
          <p:nvPr/>
        </p:nvSpPr>
        <p:spPr>
          <a:xfrm>
            <a:off x="456275" y="4431938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7"/>
          <p:cNvSpPr/>
          <p:nvPr/>
        </p:nvSpPr>
        <p:spPr>
          <a:xfrm>
            <a:off x="1775000" y="20602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67"/>
          <p:cNvSpPr/>
          <p:nvPr/>
        </p:nvSpPr>
        <p:spPr>
          <a:xfrm>
            <a:off x="1777825" y="3253500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67"/>
          <p:cNvSpPr/>
          <p:nvPr/>
        </p:nvSpPr>
        <p:spPr>
          <a:xfrm>
            <a:off x="448650" y="5657350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7"/>
          <p:cNvSpPr/>
          <p:nvPr/>
        </p:nvSpPr>
        <p:spPr>
          <a:xfrm>
            <a:off x="448650" y="213517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67"/>
          <p:cNvSpPr/>
          <p:nvPr/>
        </p:nvSpPr>
        <p:spPr>
          <a:xfrm>
            <a:off x="1777825" y="4455413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GAMMA VALUES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685800" y="2070900"/>
            <a:ext cx="10131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Valued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Elements are </a:t>
            </a:r>
            <a:r>
              <a:rPr b="1"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Repulsive</a:t>
            </a: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Thinking independently and acting autonomously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Identifying and avoiding present threats and future risks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Being critical and resisting stupid ideas or evil intentions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Exercising one’s own competence and initiative for personal success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ETHICAL SENSORY INTEGRATOR  - “THE GUARDIAN”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68"/>
          <p:cNvSpPr txBox="1"/>
          <p:nvPr/>
        </p:nvSpPr>
        <p:spPr>
          <a:xfrm>
            <a:off x="685800" y="2275850"/>
            <a:ext cx="921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8"/>
          <p:cNvSpPr/>
          <p:nvPr/>
        </p:nvSpPr>
        <p:spPr>
          <a:xfrm>
            <a:off x="1771350" y="5637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68"/>
          <p:cNvSpPr/>
          <p:nvPr/>
        </p:nvSpPr>
        <p:spPr>
          <a:xfrm>
            <a:off x="442175" y="3284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68"/>
          <p:cNvSpPr/>
          <p:nvPr/>
        </p:nvSpPr>
        <p:spPr>
          <a:xfrm>
            <a:off x="1771350" y="21331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68"/>
          <p:cNvSpPr/>
          <p:nvPr/>
        </p:nvSpPr>
        <p:spPr>
          <a:xfrm>
            <a:off x="442163" y="4435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68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8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8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8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99" name="Google Shape;899;p6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00" name="Google Shape;9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699" y="4544182"/>
            <a:ext cx="2672625" cy="215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4325" y="2224100"/>
            <a:ext cx="1801775" cy="20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650" y="2079213"/>
            <a:ext cx="24098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3200" y="2065799"/>
            <a:ext cx="2979825" cy="193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0163" y="4860563"/>
            <a:ext cx="22479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2216" y="4269326"/>
            <a:ext cx="1801796" cy="25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12" name="Google Shape;912;p69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All about evaluating personal intentions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Know who they can and cannot trust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Build intimacy with those they like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Judge the character of those they dislike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Looks at people’s actions to assess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Acts to enforce appropriate boundaries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Keeps bad people at a distance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Protects themselves and friends from evil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13" name="Google Shape;913;p6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4" name="Google Shape;914;p69"/>
          <p:cNvSpPr/>
          <p:nvPr/>
        </p:nvSpPr>
        <p:spPr>
          <a:xfrm>
            <a:off x="1771350" y="5637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69"/>
          <p:cNvSpPr/>
          <p:nvPr/>
        </p:nvSpPr>
        <p:spPr>
          <a:xfrm>
            <a:off x="442175" y="3284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69"/>
          <p:cNvSpPr/>
          <p:nvPr/>
        </p:nvSpPr>
        <p:spPr>
          <a:xfrm>
            <a:off x="1771350" y="21331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69"/>
          <p:cNvSpPr/>
          <p:nvPr/>
        </p:nvSpPr>
        <p:spPr>
          <a:xfrm>
            <a:off x="442163" y="4435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69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69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69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69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6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7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SUPER-EGO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28" name="Google Shape;928;p70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428800"/>
              </a:tblGrid>
              <a:tr h="45690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enforce rules and structures if needed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Dislike impartial,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unwieldy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principles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need to be able to justify decisions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Operate in a consistent, orderly fashion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Struggle thinking beyond own experience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Uninterested in new theories and ideas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Keep a narrow range of interests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Once mind mind up, does not change it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9" name="Google Shape;929;p7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0" name="Google Shape;930;p70"/>
          <p:cNvSpPr/>
          <p:nvPr/>
        </p:nvSpPr>
        <p:spPr>
          <a:xfrm>
            <a:off x="1771350" y="5637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70"/>
          <p:cNvSpPr/>
          <p:nvPr/>
        </p:nvSpPr>
        <p:spPr>
          <a:xfrm>
            <a:off x="442175" y="3284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70"/>
          <p:cNvSpPr/>
          <p:nvPr/>
        </p:nvSpPr>
        <p:spPr>
          <a:xfrm>
            <a:off x="1771350" y="21331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70"/>
          <p:cNvSpPr/>
          <p:nvPr/>
        </p:nvSpPr>
        <p:spPr>
          <a:xfrm>
            <a:off x="442163" y="4435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70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70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70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70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7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SUPER-ID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44" name="Google Shape;944;p71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doubt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which facts are relevant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Unsure how to use information efficiently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Doubtful of own competence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Accepts expertise to make things work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 more future-oriented over time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Search for a greater, spiritual purpose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Start to act in service of bigger picture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determined to achieve goal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5" name="Google Shape;945;p71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6" name="Google Shape;946;p71"/>
          <p:cNvSpPr/>
          <p:nvPr/>
        </p:nvSpPr>
        <p:spPr>
          <a:xfrm>
            <a:off x="1771350" y="5637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71"/>
          <p:cNvSpPr/>
          <p:nvPr/>
        </p:nvSpPr>
        <p:spPr>
          <a:xfrm>
            <a:off x="442175" y="3284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71"/>
          <p:cNvSpPr/>
          <p:nvPr/>
        </p:nvSpPr>
        <p:spPr>
          <a:xfrm>
            <a:off x="1771350" y="21331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71"/>
          <p:cNvSpPr/>
          <p:nvPr/>
        </p:nvSpPr>
        <p:spPr>
          <a:xfrm>
            <a:off x="442163" y="4435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71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71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71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71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7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 BLOCK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60" name="Google Shape;960;p72"/>
          <p:cNvGraphicFramePr/>
          <p:nvPr/>
        </p:nvGraphicFramePr>
        <p:xfrm>
          <a:off x="3082213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279550"/>
              </a:tblGrid>
              <a:tr h="4571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Understand mood and occasion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Able to make new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friends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effectively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Prioritise plain-speaking sincerity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 aloof or frosty towards some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Grounded in daily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Thorough in not making mistakes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create stable environments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Will disrupt harmony over personal issue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61" name="Google Shape;961;p72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962" name="Google Shape;962;p72"/>
          <p:cNvSpPr/>
          <p:nvPr/>
        </p:nvSpPr>
        <p:spPr>
          <a:xfrm>
            <a:off x="1771350" y="5637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72"/>
          <p:cNvSpPr/>
          <p:nvPr/>
        </p:nvSpPr>
        <p:spPr>
          <a:xfrm>
            <a:off x="442175" y="3284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72"/>
          <p:cNvSpPr/>
          <p:nvPr/>
        </p:nvSpPr>
        <p:spPr>
          <a:xfrm>
            <a:off x="1771350" y="21331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72"/>
          <p:cNvSpPr/>
          <p:nvPr/>
        </p:nvSpPr>
        <p:spPr>
          <a:xfrm>
            <a:off x="442163" y="4435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72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72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72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72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7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DOMINATION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76" name="Google Shape;976;p73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Wants to be sincere to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personal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attitudes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Insistent on being true to themselves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Will not sacrifice their soul to be popular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what they feel is right, even if unpopular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Cuts through deception to see intentions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77" name="Google Shape;977;p73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8" name="Google Shape;978;p73"/>
          <p:cNvSpPr/>
          <p:nvPr/>
        </p:nvSpPr>
        <p:spPr>
          <a:xfrm>
            <a:off x="1771350" y="5637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73"/>
          <p:cNvSpPr/>
          <p:nvPr/>
        </p:nvSpPr>
        <p:spPr>
          <a:xfrm>
            <a:off x="442175" y="3284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73"/>
          <p:cNvSpPr/>
          <p:nvPr/>
        </p:nvSpPr>
        <p:spPr>
          <a:xfrm>
            <a:off x="1771350" y="21331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73"/>
          <p:cNvSpPr/>
          <p:nvPr/>
        </p:nvSpPr>
        <p:spPr>
          <a:xfrm>
            <a:off x="442163" y="4435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73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73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73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73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7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MASKING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92" name="Google Shape;992;p74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Focused on their personal attitudes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Find structures too impersonal and rigid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treat different people differently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Feel they must justify decisions with rules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3" name="Google Shape;993;p74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4" name="Google Shape;994;p74"/>
          <p:cNvSpPr/>
          <p:nvPr/>
        </p:nvSpPr>
        <p:spPr>
          <a:xfrm>
            <a:off x="1771350" y="5637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74"/>
          <p:cNvSpPr/>
          <p:nvPr/>
        </p:nvSpPr>
        <p:spPr>
          <a:xfrm>
            <a:off x="442175" y="3284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74"/>
          <p:cNvSpPr/>
          <p:nvPr/>
        </p:nvSpPr>
        <p:spPr>
          <a:xfrm>
            <a:off x="1771350" y="21331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74"/>
          <p:cNvSpPr/>
          <p:nvPr/>
        </p:nvSpPr>
        <p:spPr>
          <a:xfrm>
            <a:off x="442163" y="4435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74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74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74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74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7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STRUGGLE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08" name="Google Shape;1008;p75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Want to feel competent in what they do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Lacks confidence in their competence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Turn to enforcing clear rules and systems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Not pragmatic or common-sense driven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Need to meet experts who can advise them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9" name="Google Shape;1009;p75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010" name="Google Shape;1010;p75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1" name="Google Shape;1011;p75"/>
          <p:cNvSpPr/>
          <p:nvPr/>
        </p:nvSpPr>
        <p:spPr>
          <a:xfrm>
            <a:off x="1771350" y="5637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75"/>
          <p:cNvSpPr/>
          <p:nvPr/>
        </p:nvSpPr>
        <p:spPr>
          <a:xfrm>
            <a:off x="442175" y="3284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75"/>
          <p:cNvSpPr/>
          <p:nvPr/>
        </p:nvSpPr>
        <p:spPr>
          <a:xfrm>
            <a:off x="1771350" y="21331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75"/>
          <p:cNvSpPr/>
          <p:nvPr/>
        </p:nvSpPr>
        <p:spPr>
          <a:xfrm>
            <a:off x="442163" y="4435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75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75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75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75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7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7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DISTRACTION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76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026" name="Google Shape;1026;p76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Normally accepting of practical advice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Occasionally affected by strong emotions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Becomes uninterested in practical help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Can become emotional and irrational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27" name="Google Shape;1027;p76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8" name="Google Shape;1028;p76"/>
          <p:cNvSpPr/>
          <p:nvPr/>
        </p:nvSpPr>
        <p:spPr>
          <a:xfrm>
            <a:off x="1771350" y="5637488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76"/>
          <p:cNvSpPr/>
          <p:nvPr/>
        </p:nvSpPr>
        <p:spPr>
          <a:xfrm>
            <a:off x="442175" y="3284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76"/>
          <p:cNvSpPr/>
          <p:nvPr/>
        </p:nvSpPr>
        <p:spPr>
          <a:xfrm>
            <a:off x="1771350" y="2133113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76"/>
          <p:cNvSpPr/>
          <p:nvPr/>
        </p:nvSpPr>
        <p:spPr>
          <a:xfrm>
            <a:off x="442163" y="4435125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76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76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76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76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7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MASTERY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42" name="Google Shape;1042;p77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Outwardly relaxed, but with inner steel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Balance intensity with ability to sustain energy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Highly disciplined in preventing mistakes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Stand their ground, defend their space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Establish autonomy by managing the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43" name="Google Shape;1043;p77"/>
          <p:cNvSpPr/>
          <p:nvPr/>
        </p:nvSpPr>
        <p:spPr>
          <a:xfrm>
            <a:off x="10690250" y="3725681"/>
            <a:ext cx="730875" cy="2402300"/>
          </a:xfrm>
          <a:custGeom>
            <a:rect b="b" l="l" r="r" t="t"/>
            <a:pathLst>
              <a:path extrusionOk="0" h="96092" w="29235">
                <a:moveTo>
                  <a:pt x="3959" y="2027"/>
                </a:moveTo>
                <a:cubicBezTo>
                  <a:pt x="9641" y="608"/>
                  <a:pt x="15937" y="-956"/>
                  <a:pt x="21493" y="896"/>
                </a:cubicBezTo>
                <a:cubicBezTo>
                  <a:pt x="26853" y="2683"/>
                  <a:pt x="30215" y="10686"/>
                  <a:pt x="28846" y="16167"/>
                </a:cubicBezTo>
                <a:cubicBezTo>
                  <a:pt x="25969" y="27685"/>
                  <a:pt x="6734" y="34628"/>
                  <a:pt x="9615" y="46145"/>
                </a:cubicBezTo>
                <a:cubicBezTo>
                  <a:pt x="10967" y="51549"/>
                  <a:pt x="20430" y="49590"/>
                  <a:pt x="24887" y="52932"/>
                </a:cubicBezTo>
                <a:cubicBezTo>
                  <a:pt x="27047" y="54551"/>
                  <a:pt x="27438" y="58289"/>
                  <a:pt x="26584" y="60850"/>
                </a:cubicBezTo>
                <a:cubicBezTo>
                  <a:pt x="24342" y="67571"/>
                  <a:pt x="13248" y="65971"/>
                  <a:pt x="7353" y="69900"/>
                </a:cubicBezTo>
                <a:cubicBezTo>
                  <a:pt x="6361" y="70561"/>
                  <a:pt x="7951" y="72227"/>
                  <a:pt x="8484" y="73294"/>
                </a:cubicBezTo>
                <a:cubicBezTo>
                  <a:pt x="10934" y="78196"/>
                  <a:pt x="23379" y="79138"/>
                  <a:pt x="20928" y="84040"/>
                </a:cubicBezTo>
                <a:cubicBezTo>
                  <a:pt x="17696" y="90503"/>
                  <a:pt x="0" y="82471"/>
                  <a:pt x="0" y="89697"/>
                </a:cubicBezTo>
                <a:cubicBezTo>
                  <a:pt x="0" y="96614"/>
                  <a:pt x="12879" y="95918"/>
                  <a:pt x="19796" y="95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aphicFrame>
        <p:nvGraphicFramePr>
          <p:cNvPr id="1044" name="Google Shape;1044;p77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045" name="Google Shape;1045;p77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77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77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77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77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77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77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77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7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GAMMA TABOOS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685800" y="2070900"/>
            <a:ext cx="101313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b="1"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Neglected</a:t>
            </a: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Elements are </a:t>
            </a:r>
            <a:r>
              <a:rPr b="1"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Attractive</a:t>
            </a: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Falling to peer pressure rather than thinking for oneself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Brushing over real problems with superficial positivity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Wasting time with useless ideas that only make sense in theory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Embracing mediocrity, being lazy, and lacking personal ambition</a:t>
            </a:r>
            <a:endParaRPr sz="2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GROWTH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59" name="Google Shape;1059;p78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Take daily comforts for granted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Grows more visionary and strategic over time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Chance of their personal purpose being false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Regresses to focus on mundane details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0" name="Google Shape;1060;p78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1061" name="Google Shape;1061;p78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78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78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78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78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78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78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78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7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SUBSTITUTION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75" name="Google Shape;1075;p79"/>
          <p:cNvGraphicFramePr/>
          <p:nvPr/>
        </p:nvGraphicFramePr>
        <p:xfrm>
          <a:off x="2898388" y="3078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172380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Derives views from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 reality, not speculation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Does not tolerate </a:t>
                      </a: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ambiguity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Shuts down other perspectives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Acts quickly rather than giving a chance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76" name="Google Shape;1076;p79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7" name="Google Shape;1077;p79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79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79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79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79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79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79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79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7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HUBRIS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91" name="Google Shape;1091;p80"/>
          <p:cNvGraphicFramePr/>
          <p:nvPr/>
        </p:nvGraphicFramePr>
        <p:xfrm>
          <a:off x="2926663" y="273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6873950"/>
              </a:tblGrid>
              <a:tr h="2062950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Blind to possibilities outside of experience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Yet want to align to a greater purpose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Commit to a far-reaching strategy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Remain stubborn, not considering alternatives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May advance blindly along the wrong path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92" name="Google Shape;1092;p80"/>
          <p:cNvGraphicFramePr/>
          <p:nvPr/>
        </p:nvGraphicFramePr>
        <p:xfrm>
          <a:off x="257200" y="2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1329250"/>
                <a:gridCol w="1343375"/>
              </a:tblGrid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93" name="Google Shape;1093;p80"/>
          <p:cNvSpPr/>
          <p:nvPr/>
        </p:nvSpPr>
        <p:spPr>
          <a:xfrm>
            <a:off x="1762450" y="5609900"/>
            <a:ext cx="964500" cy="9852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80"/>
          <p:cNvSpPr/>
          <p:nvPr/>
        </p:nvSpPr>
        <p:spPr>
          <a:xfrm>
            <a:off x="462800" y="325618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0"/>
          <p:cNvSpPr/>
          <p:nvPr/>
        </p:nvSpPr>
        <p:spPr>
          <a:xfrm>
            <a:off x="1762450" y="2060300"/>
            <a:ext cx="964500" cy="9852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80"/>
          <p:cNvSpPr/>
          <p:nvPr/>
        </p:nvSpPr>
        <p:spPr>
          <a:xfrm>
            <a:off x="462800" y="4433038"/>
            <a:ext cx="964500" cy="9852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80"/>
          <p:cNvSpPr/>
          <p:nvPr/>
        </p:nvSpPr>
        <p:spPr>
          <a:xfrm>
            <a:off x="442175" y="5637488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80"/>
          <p:cNvSpPr/>
          <p:nvPr/>
        </p:nvSpPr>
        <p:spPr>
          <a:xfrm>
            <a:off x="1771350" y="3284125"/>
            <a:ext cx="964500" cy="9852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80"/>
          <p:cNvSpPr/>
          <p:nvPr/>
        </p:nvSpPr>
        <p:spPr>
          <a:xfrm>
            <a:off x="1771350" y="4435125"/>
            <a:ext cx="964500" cy="9852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80"/>
          <p:cNvSpPr/>
          <p:nvPr/>
        </p:nvSpPr>
        <p:spPr>
          <a:xfrm>
            <a:off x="442175" y="2133125"/>
            <a:ext cx="964500" cy="985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8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1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81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8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GAMMA SOCIALITES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2" name="Google Shape;192;p25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5695275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People are individuals, not aligned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Some cannot be trusted, some can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Know where you stand with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Build relationships that serve you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25"/>
          <p:cNvSpPr txBox="1"/>
          <p:nvPr/>
        </p:nvSpPr>
        <p:spPr>
          <a:xfrm>
            <a:off x="4091500" y="4567525"/>
            <a:ext cx="302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Opportunist - SEE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Guardian - ESI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685800" y="2065875"/>
            <a:ext cx="1640700" cy="17238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32571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00" y="4181402"/>
            <a:ext cx="457557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44863"/>
            <a:ext cx="3786700" cy="2044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GAMMA INTELLECTUALS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6" name="Google Shape;206;p26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5327575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Every theory is flawed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Some are less bad than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Think critically and independently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 what works best long term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26"/>
          <p:cNvSpPr txBox="1"/>
          <p:nvPr/>
        </p:nvSpPr>
        <p:spPr>
          <a:xfrm>
            <a:off x="4091500" y="4567525"/>
            <a:ext cx="315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Critic - ILI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Entrepreneur - LIE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32571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85800" y="2065875"/>
            <a:ext cx="1640700" cy="17238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4163289"/>
            <a:ext cx="3413900" cy="25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3200" y="4181388"/>
            <a:ext cx="4487489" cy="252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GAMMA ENERGISERS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rgbClr val="1827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9" name="Google Shape;219;p27"/>
          <p:cNvGraphicFramePr/>
          <p:nvPr/>
        </p:nvGraphicFramePr>
        <p:xfrm>
          <a:off x="5489525" y="2065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{B1480CD8-F6FC-4967-A593-6BB929EDADFE}</a:tableStyleId>
              </a:tblPr>
              <a:tblGrid>
                <a:gridCol w="5981600"/>
              </a:tblGrid>
              <a:tr h="1963125"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Don’t let anything hold you back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Knowledge is power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Be the very best at what you do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Char char="●"/>
                      </a:pPr>
                      <a:r>
                        <a:rPr lang="en-GB" sz="2400">
                          <a:solidFill>
                            <a:schemeClr val="lt1"/>
                          </a:solidFill>
                        </a:rPr>
                        <a:t>Win your independence from others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0" name="Google Shape;220;p27"/>
          <p:cNvSpPr txBox="1"/>
          <p:nvPr/>
        </p:nvSpPr>
        <p:spPr>
          <a:xfrm>
            <a:off x="4091500" y="4567525"/>
            <a:ext cx="315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Opportunist - SEE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Entrepreneur - LIE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685800" y="2065875"/>
            <a:ext cx="1640700" cy="17238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3257100" y="2065875"/>
            <a:ext cx="1640700" cy="17238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42075"/>
            <a:ext cx="3684700" cy="27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6500" y="4185787"/>
            <a:ext cx="4076626" cy="227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2520" y="224800"/>
            <a:ext cx="2828600" cy="15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